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6" r:id="rId2"/>
    <p:sldId id="278" r:id="rId3"/>
    <p:sldId id="257" r:id="rId4"/>
    <p:sldId id="277" r:id="rId5"/>
    <p:sldId id="279" r:id="rId6"/>
    <p:sldId id="280" r:id="rId7"/>
    <p:sldId id="281" r:id="rId8"/>
    <p:sldId id="282" r:id="rId9"/>
    <p:sldId id="283" r:id="rId10"/>
    <p:sldId id="284" r:id="rId11"/>
    <p:sldId id="285" r:id="rId12"/>
    <p:sldId id="286" r:id="rId13"/>
    <p:sldId id="287" r:id="rId14"/>
    <p:sldId id="288" r:id="rId15"/>
    <p:sldId id="289" r:id="rId16"/>
    <p:sldId id="290" r:id="rId17"/>
    <p:sldId id="291" r:id="rId18"/>
    <p:sldId id="292" r:id="rId1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0" d="100"/>
          <a:sy n="70" d="100"/>
        </p:scale>
        <p:origin x="-1386" y="-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60910E-1DEE-4C87-872C-9BF5C58051B2}" type="datetimeFigureOut">
              <a:rPr lang="en-US" smtClean="0"/>
              <a:t>8/3/2020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15E78-2E39-4B41-845A-2A6122C6ED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1824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60910E-1DEE-4C87-872C-9BF5C58051B2}" type="datetimeFigureOut">
              <a:rPr lang="en-US" smtClean="0"/>
              <a:t>8/3/2020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15E78-2E39-4B41-845A-2A6122C6ED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1601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60910E-1DEE-4C87-872C-9BF5C58051B2}" type="datetimeFigureOut">
              <a:rPr lang="en-US" smtClean="0"/>
              <a:t>8/3/2020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15E78-2E39-4B41-845A-2A6122C6ED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8053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60910E-1DEE-4C87-872C-9BF5C58051B2}" type="datetimeFigureOut">
              <a:rPr lang="en-US" smtClean="0"/>
              <a:t>8/3/2020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15E78-2E39-4B41-845A-2A6122C6ED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4874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60910E-1DEE-4C87-872C-9BF5C58051B2}" type="datetimeFigureOut">
              <a:rPr lang="en-US" smtClean="0"/>
              <a:t>8/3/2020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15E78-2E39-4B41-845A-2A6122C6ED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9158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60910E-1DEE-4C87-872C-9BF5C58051B2}" type="datetimeFigureOut">
              <a:rPr lang="en-US" smtClean="0"/>
              <a:t>8/3/2020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15E78-2E39-4B41-845A-2A6122C6ED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2662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60910E-1DEE-4C87-872C-9BF5C58051B2}" type="datetimeFigureOut">
              <a:rPr lang="en-US" smtClean="0"/>
              <a:t>8/3/2020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15E78-2E39-4B41-845A-2A6122C6ED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1498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60910E-1DEE-4C87-872C-9BF5C58051B2}" type="datetimeFigureOut">
              <a:rPr lang="en-US" smtClean="0"/>
              <a:t>8/3/2020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15E78-2E39-4B41-845A-2A6122C6ED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6773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60910E-1DEE-4C87-872C-9BF5C58051B2}" type="datetimeFigureOut">
              <a:rPr lang="en-US" smtClean="0"/>
              <a:t>8/3/2020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15E78-2E39-4B41-845A-2A6122C6ED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1017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60910E-1DEE-4C87-872C-9BF5C58051B2}" type="datetimeFigureOut">
              <a:rPr lang="en-US" smtClean="0"/>
              <a:t>8/3/2020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15E78-2E39-4B41-845A-2A6122C6ED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3450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60910E-1DEE-4C87-872C-9BF5C58051B2}" type="datetimeFigureOut">
              <a:rPr lang="en-US" smtClean="0"/>
              <a:t>8/3/2020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15E78-2E39-4B41-845A-2A6122C6ED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1130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60910E-1DEE-4C87-872C-9BF5C58051B2}" type="datetimeFigureOut">
              <a:rPr lang="en-US" smtClean="0"/>
              <a:t>8/3/2020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015E78-2E39-4B41-845A-2A6122C6ED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5824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1"/>
          <p:cNvSpPr>
            <a:spLocks noGrp="1"/>
          </p:cNvSpPr>
          <p:nvPr>
            <p:ph type="ctrTitle"/>
          </p:nvPr>
        </p:nvSpPr>
        <p:spPr>
          <a:xfrm>
            <a:off x="304800" y="609600"/>
            <a:ext cx="6400800" cy="16002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IN" dirty="0" smtClean="0">
                <a:solidFill>
                  <a:srgbClr val="00B0F0"/>
                </a:solidFill>
              </a:rPr>
              <a:t>15CSE480 </a:t>
            </a:r>
            <a:br>
              <a:rPr lang="en-IN" dirty="0" smtClean="0">
                <a:solidFill>
                  <a:srgbClr val="00B0F0"/>
                </a:solidFill>
              </a:rPr>
            </a:br>
            <a:r>
              <a:rPr lang="en-IN" dirty="0" smtClean="0">
                <a:solidFill>
                  <a:srgbClr val="00B0F0"/>
                </a:solidFill>
              </a:rPr>
              <a:t>Internet of Things</a:t>
            </a:r>
            <a:br>
              <a:rPr lang="en-IN" dirty="0" smtClean="0">
                <a:solidFill>
                  <a:srgbClr val="00B0F0"/>
                </a:solidFill>
              </a:rPr>
            </a:br>
            <a:r>
              <a:rPr lang="en-IN" dirty="0" smtClean="0">
                <a:solidFill>
                  <a:srgbClr val="00B0F0"/>
                </a:solidFill>
              </a:rPr>
              <a:t>Lecture </a:t>
            </a:r>
            <a:r>
              <a:rPr lang="en-IN" dirty="0" smtClean="0">
                <a:solidFill>
                  <a:srgbClr val="00B0F0"/>
                </a:solidFill>
              </a:rPr>
              <a:t>-8</a:t>
            </a:r>
            <a:endParaRPr lang="en-IN" dirty="0" smtClean="0">
              <a:solidFill>
                <a:srgbClr val="00B0F0"/>
              </a:solidFill>
            </a:endParaRPr>
          </a:p>
        </p:txBody>
      </p:sp>
      <p:sp>
        <p:nvSpPr>
          <p:cNvPr id="2051" name="Subtitle 2"/>
          <p:cNvSpPr>
            <a:spLocks noGrp="1"/>
          </p:cNvSpPr>
          <p:nvPr>
            <p:ph type="subTitle" idx="1"/>
          </p:nvPr>
        </p:nvSpPr>
        <p:spPr>
          <a:xfrm>
            <a:off x="457200" y="2438400"/>
            <a:ext cx="6324600" cy="2667000"/>
          </a:xfrm>
        </p:spPr>
        <p:txBody>
          <a:bodyPr/>
          <a:lstStyle/>
          <a:p>
            <a:pPr eaLnBrk="1" hangingPunct="1"/>
            <a:r>
              <a:rPr lang="en-IN" sz="2800" b="1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Dr. V Anantha Narayanan</a:t>
            </a:r>
          </a:p>
          <a:p>
            <a:pPr eaLnBrk="1" hangingPunct="1"/>
            <a:r>
              <a:rPr lang="en-IN" sz="2800" b="1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Mr A Baskar</a:t>
            </a:r>
          </a:p>
          <a:p>
            <a:pPr eaLnBrk="1" hangingPunct="1"/>
            <a:r>
              <a:rPr lang="en-IN" sz="2800" b="1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Mr A K Sumesh (Mentor)</a:t>
            </a:r>
          </a:p>
          <a:p>
            <a:pPr eaLnBrk="1" hangingPunct="1"/>
            <a:r>
              <a:rPr lang="en-IN" sz="2800" b="1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Dept. of  CSE., </a:t>
            </a:r>
          </a:p>
          <a:p>
            <a:pPr eaLnBrk="1" hangingPunct="1"/>
            <a:r>
              <a:rPr lang="en-IN" sz="2800" b="1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ASE, Coimbatore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51DF28C-27FF-419E-B3EF-60C22AD70369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  <p:sp>
        <p:nvSpPr>
          <p:cNvPr id="2052" name="AutoShape 7" descr="Image result for amrita amma image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53" name="AutoShape 9" descr="Amma - Apps on Google Play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54" name="AutoShape 11" descr="Amma - Apps on Google Play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2055" name="Picture 1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228600"/>
            <a:ext cx="2247900" cy="2200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6" name="Picture 14" descr="Amrita Vishwa Vidyapeetham - Wikipedi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5029200"/>
            <a:ext cx="5638800" cy="160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7" name="Picture 18" descr="Image result for nb iot log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0" y="2819400"/>
            <a:ext cx="2220913" cy="566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8" name="Picture 2" descr="Image result for 5g log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47800" cy="72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9" name="Picture 8" descr="Image result for lora logo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0" y="3657600"/>
            <a:ext cx="1543050" cy="154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0" name="Picture 6" descr="Image result for sigfox logo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5334000"/>
            <a:ext cx="1979613" cy="91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51096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IoT Level-3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503670" cy="4525963"/>
          </a:xfrm>
        </p:spPr>
        <p:txBody>
          <a:bodyPr>
            <a:normAutofit fontScale="77500" lnSpcReduction="20000"/>
          </a:bodyPr>
          <a:lstStyle/>
          <a:p>
            <a:pPr algn="just"/>
            <a:r>
              <a:rPr lang="en-US" dirty="0"/>
              <a:t>A level-3 IoT system has </a:t>
            </a:r>
            <a:r>
              <a:rPr lang="en-US" dirty="0" smtClean="0"/>
              <a:t>a </a:t>
            </a:r>
            <a:r>
              <a:rPr lang="en-US" b="1" dirty="0" smtClean="0"/>
              <a:t>single </a:t>
            </a:r>
            <a:r>
              <a:rPr lang="en-US" b="1" dirty="0"/>
              <a:t>node</a:t>
            </a:r>
            <a:r>
              <a:rPr lang="en-US" dirty="0"/>
              <a:t>. Data is </a:t>
            </a:r>
            <a:r>
              <a:rPr lang="en-US" dirty="0" smtClean="0"/>
              <a:t>stored and </a:t>
            </a:r>
            <a:r>
              <a:rPr lang="en-US" b="1" dirty="0"/>
              <a:t>analyzed in the </a:t>
            </a:r>
            <a:r>
              <a:rPr lang="en-US" b="1" dirty="0" smtClean="0"/>
              <a:t>cloud </a:t>
            </a:r>
            <a:r>
              <a:rPr lang="en-US" dirty="0" smtClean="0"/>
              <a:t>and </a:t>
            </a:r>
            <a:r>
              <a:rPr lang="en-US" dirty="0"/>
              <a:t>the </a:t>
            </a:r>
            <a:r>
              <a:rPr lang="en-US" b="1" dirty="0"/>
              <a:t>application is </a:t>
            </a:r>
            <a:r>
              <a:rPr lang="en-US" b="1" dirty="0" smtClean="0"/>
              <a:t>cloud based.</a:t>
            </a:r>
          </a:p>
          <a:p>
            <a:pPr algn="just"/>
            <a:r>
              <a:rPr lang="en-US" dirty="0" smtClean="0"/>
              <a:t>Level-3 </a:t>
            </a:r>
            <a:r>
              <a:rPr lang="en-US" dirty="0"/>
              <a:t>IoT systems </a:t>
            </a:r>
            <a:r>
              <a:rPr lang="en-US" dirty="0" smtClean="0"/>
              <a:t>are suitable </a:t>
            </a:r>
            <a:r>
              <a:rPr lang="en-US" dirty="0"/>
              <a:t>for solutions </a:t>
            </a:r>
            <a:r>
              <a:rPr lang="en-US" dirty="0" smtClean="0"/>
              <a:t>where the </a:t>
            </a:r>
            <a:r>
              <a:rPr lang="en-US" b="1" dirty="0"/>
              <a:t>data involved is big </a:t>
            </a:r>
            <a:r>
              <a:rPr lang="en-US" dirty="0" smtClean="0"/>
              <a:t>and the </a:t>
            </a:r>
            <a:r>
              <a:rPr lang="en-US" b="1" dirty="0"/>
              <a:t>analysis </a:t>
            </a:r>
            <a:r>
              <a:rPr lang="en-US" b="1" dirty="0" smtClean="0"/>
              <a:t>requirements are computationally intensive</a:t>
            </a:r>
            <a:r>
              <a:rPr lang="en-US" dirty="0"/>
              <a:t>.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0870" y="1226024"/>
            <a:ext cx="5183130" cy="50985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29924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IoT – Level 3 Example: Tracking Package Handling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063" y="1524000"/>
            <a:ext cx="7381875" cy="4991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22558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IoT </a:t>
            </a:r>
            <a:r>
              <a:rPr lang="en-US" b="1" dirty="0" smtClean="0"/>
              <a:t>Level-4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657600" cy="4572000"/>
          </a:xfrm>
        </p:spPr>
        <p:txBody>
          <a:bodyPr>
            <a:normAutofit fontScale="62500" lnSpcReduction="20000"/>
          </a:bodyPr>
          <a:lstStyle/>
          <a:p>
            <a:pPr algn="just"/>
            <a:r>
              <a:rPr lang="en-US" dirty="0"/>
              <a:t>A level-4 IoT system </a:t>
            </a:r>
            <a:r>
              <a:rPr lang="en-US" dirty="0" smtClean="0"/>
              <a:t>has </a:t>
            </a:r>
            <a:r>
              <a:rPr lang="en-US" b="1" dirty="0" smtClean="0"/>
              <a:t>multiple </a:t>
            </a:r>
            <a:r>
              <a:rPr lang="en-US" b="1" dirty="0"/>
              <a:t>nodes </a:t>
            </a:r>
            <a:r>
              <a:rPr lang="en-US" dirty="0"/>
              <a:t>that </a:t>
            </a:r>
            <a:r>
              <a:rPr lang="en-US" dirty="0" smtClean="0"/>
              <a:t>perform </a:t>
            </a:r>
            <a:r>
              <a:rPr lang="en-US" b="1" dirty="0" smtClean="0"/>
              <a:t>local </a:t>
            </a:r>
            <a:r>
              <a:rPr lang="en-US" b="1" dirty="0"/>
              <a:t>analysis</a:t>
            </a:r>
            <a:r>
              <a:rPr lang="en-US" dirty="0"/>
              <a:t>. </a:t>
            </a:r>
            <a:r>
              <a:rPr lang="en-US" b="1" dirty="0"/>
              <a:t>Data is stored </a:t>
            </a:r>
            <a:r>
              <a:rPr lang="en-US" b="1" dirty="0" smtClean="0"/>
              <a:t>in the </a:t>
            </a:r>
            <a:r>
              <a:rPr lang="en-US" b="1" dirty="0"/>
              <a:t>cloud </a:t>
            </a:r>
            <a:r>
              <a:rPr lang="en-US" dirty="0"/>
              <a:t>and the application </a:t>
            </a:r>
            <a:r>
              <a:rPr lang="en-US" dirty="0" smtClean="0"/>
              <a:t>is cloud-based. </a:t>
            </a:r>
          </a:p>
          <a:p>
            <a:pPr algn="just"/>
            <a:r>
              <a:rPr lang="en-US" dirty="0" smtClean="0"/>
              <a:t>Level-4 </a:t>
            </a:r>
            <a:r>
              <a:rPr lang="en-US" dirty="0"/>
              <a:t>contains local and </a:t>
            </a:r>
            <a:r>
              <a:rPr lang="en-US" dirty="0" smtClean="0"/>
              <a:t>cloud based </a:t>
            </a:r>
            <a:r>
              <a:rPr lang="en-US" b="1" dirty="0" smtClean="0"/>
              <a:t>observer </a:t>
            </a:r>
            <a:r>
              <a:rPr lang="en-US" b="1" dirty="0"/>
              <a:t>nodes </a:t>
            </a:r>
            <a:r>
              <a:rPr lang="en-US" dirty="0"/>
              <a:t>which </a:t>
            </a:r>
            <a:r>
              <a:rPr lang="en-US" dirty="0" smtClean="0"/>
              <a:t>can subscribe </a:t>
            </a:r>
            <a:r>
              <a:rPr lang="en-US" dirty="0"/>
              <a:t>and receive </a:t>
            </a:r>
            <a:r>
              <a:rPr lang="en-US" dirty="0" smtClean="0"/>
              <a:t>information collected </a:t>
            </a:r>
            <a:r>
              <a:rPr lang="en-US" dirty="0"/>
              <a:t>in the cloud from </a:t>
            </a:r>
            <a:r>
              <a:rPr lang="en-US" dirty="0" smtClean="0"/>
              <a:t>IoT devices. </a:t>
            </a:r>
          </a:p>
          <a:p>
            <a:pPr algn="just"/>
            <a:r>
              <a:rPr lang="en-US" dirty="0" smtClean="0"/>
              <a:t>Level-4 </a:t>
            </a:r>
            <a:r>
              <a:rPr lang="en-US" dirty="0"/>
              <a:t>IoT systems are </a:t>
            </a:r>
            <a:r>
              <a:rPr lang="en-US" dirty="0" smtClean="0"/>
              <a:t>suitable for </a:t>
            </a:r>
            <a:r>
              <a:rPr lang="en-US" dirty="0"/>
              <a:t>solutions where </a:t>
            </a:r>
            <a:r>
              <a:rPr lang="en-US" b="1" dirty="0" smtClean="0"/>
              <a:t>multiple nodes </a:t>
            </a:r>
            <a:r>
              <a:rPr lang="en-US" b="1" dirty="0"/>
              <a:t>are required</a:t>
            </a:r>
            <a:r>
              <a:rPr lang="en-US" dirty="0"/>
              <a:t>, the </a:t>
            </a:r>
            <a:r>
              <a:rPr lang="en-US" b="1" dirty="0" smtClean="0"/>
              <a:t>data involved </a:t>
            </a:r>
            <a:r>
              <a:rPr lang="en-US" b="1" dirty="0"/>
              <a:t>is big </a:t>
            </a:r>
            <a:r>
              <a:rPr lang="en-US" dirty="0"/>
              <a:t>and the </a:t>
            </a:r>
            <a:r>
              <a:rPr lang="en-US" b="1" dirty="0" smtClean="0"/>
              <a:t>analysis requirements are computationally </a:t>
            </a:r>
            <a:r>
              <a:rPr lang="en-US" b="1" dirty="0"/>
              <a:t>intensive.</a:t>
            </a:r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1828800"/>
            <a:ext cx="4846497" cy="419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39123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IoT – Level 4 Example: Noise Monitoring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1" y="1905001"/>
            <a:ext cx="5266298" cy="396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2030" y="2613546"/>
            <a:ext cx="3299236" cy="2568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92106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IoT Level-5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657600" cy="4525963"/>
          </a:xfrm>
        </p:spPr>
        <p:txBody>
          <a:bodyPr>
            <a:normAutofit fontScale="70000" lnSpcReduction="20000"/>
          </a:bodyPr>
          <a:lstStyle/>
          <a:p>
            <a:pPr algn="just"/>
            <a:r>
              <a:rPr lang="en-US" dirty="0"/>
              <a:t>A level-5 IoT system </a:t>
            </a:r>
            <a:r>
              <a:rPr lang="en-US" dirty="0" smtClean="0"/>
              <a:t>has </a:t>
            </a:r>
            <a:r>
              <a:rPr lang="en-US" b="1" dirty="0" smtClean="0"/>
              <a:t>multiple </a:t>
            </a:r>
            <a:r>
              <a:rPr lang="en-US" b="1" dirty="0"/>
              <a:t>end nodes </a:t>
            </a:r>
            <a:r>
              <a:rPr lang="en-US" dirty="0"/>
              <a:t>and </a:t>
            </a:r>
            <a:r>
              <a:rPr lang="en-US" b="1" dirty="0" smtClean="0"/>
              <a:t>one coordinator </a:t>
            </a:r>
            <a:r>
              <a:rPr lang="en-US" b="1" dirty="0"/>
              <a:t>node</a:t>
            </a:r>
            <a:r>
              <a:rPr lang="en-US" b="1" dirty="0" smtClean="0"/>
              <a:t>. </a:t>
            </a:r>
            <a:endParaRPr lang="en-US" dirty="0"/>
          </a:p>
          <a:p>
            <a:pPr algn="just"/>
            <a:r>
              <a:rPr lang="en-US" dirty="0" smtClean="0"/>
              <a:t>The </a:t>
            </a:r>
            <a:r>
              <a:rPr lang="en-US" dirty="0"/>
              <a:t>end nodes </a:t>
            </a:r>
            <a:r>
              <a:rPr lang="en-US" dirty="0" smtClean="0"/>
              <a:t>perform sensing </a:t>
            </a:r>
            <a:r>
              <a:rPr lang="en-US" dirty="0"/>
              <a:t>and/or </a:t>
            </a:r>
            <a:r>
              <a:rPr lang="en-US" dirty="0" smtClean="0"/>
              <a:t>actuation.</a:t>
            </a:r>
          </a:p>
          <a:p>
            <a:pPr algn="just"/>
            <a:r>
              <a:rPr lang="en-US" dirty="0" smtClean="0"/>
              <a:t>The </a:t>
            </a:r>
            <a:r>
              <a:rPr lang="en-US" dirty="0"/>
              <a:t>coordinator node </a:t>
            </a:r>
            <a:r>
              <a:rPr lang="en-US" b="1" dirty="0" smtClean="0"/>
              <a:t>collects data </a:t>
            </a:r>
            <a:r>
              <a:rPr lang="en-US" b="1" dirty="0"/>
              <a:t>from the end nodes </a:t>
            </a:r>
            <a:r>
              <a:rPr lang="en-US" b="1" dirty="0" smtClean="0"/>
              <a:t>and sends </a:t>
            </a:r>
            <a:r>
              <a:rPr lang="en-US" b="1" dirty="0"/>
              <a:t>it to the </a:t>
            </a:r>
            <a:r>
              <a:rPr lang="en-US" b="1" dirty="0" smtClean="0"/>
              <a:t>cloud.</a:t>
            </a:r>
            <a:endParaRPr lang="en-US" dirty="0"/>
          </a:p>
          <a:p>
            <a:pPr algn="just"/>
            <a:r>
              <a:rPr lang="en-US" dirty="0" smtClean="0"/>
              <a:t>Data </a:t>
            </a:r>
            <a:r>
              <a:rPr lang="en-US" dirty="0"/>
              <a:t>is stored and </a:t>
            </a:r>
            <a:r>
              <a:rPr lang="en-US" b="1" dirty="0"/>
              <a:t>analyzed </a:t>
            </a:r>
            <a:r>
              <a:rPr lang="en-US" b="1" dirty="0" smtClean="0"/>
              <a:t>in the </a:t>
            </a:r>
            <a:r>
              <a:rPr lang="en-US" b="1" dirty="0"/>
              <a:t>cloud </a:t>
            </a:r>
            <a:r>
              <a:rPr lang="en-US" dirty="0"/>
              <a:t>and the </a:t>
            </a:r>
            <a:r>
              <a:rPr lang="en-US" b="1" dirty="0" smtClean="0"/>
              <a:t>application is </a:t>
            </a:r>
            <a:r>
              <a:rPr lang="en-US" b="1" dirty="0"/>
              <a:t>cloud- based</a:t>
            </a:r>
            <a:r>
              <a:rPr lang="en-US" b="1" dirty="0" smtClean="0"/>
              <a:t>.</a:t>
            </a:r>
          </a:p>
          <a:p>
            <a:pPr marL="0" indent="0" algn="just">
              <a:buNone/>
            </a:pPr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7746" y="1752600"/>
            <a:ext cx="4929187" cy="35764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762000" y="5562600"/>
            <a:ext cx="7620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/>
              <a:t>Level-5 IoT systems are suitable for </a:t>
            </a:r>
            <a:r>
              <a:rPr lang="en-US" b="1" dirty="0"/>
              <a:t>solutions based </a:t>
            </a:r>
            <a:r>
              <a:rPr lang="en-US" b="1" dirty="0" smtClean="0"/>
              <a:t>on wireless </a:t>
            </a:r>
            <a:r>
              <a:rPr lang="en-US" b="1" dirty="0"/>
              <a:t>sensor networks</a:t>
            </a:r>
            <a:r>
              <a:rPr lang="en-US" dirty="0"/>
              <a:t>, in which the </a:t>
            </a:r>
            <a:r>
              <a:rPr lang="en-US" b="1" dirty="0"/>
              <a:t>data involved is </a:t>
            </a:r>
            <a:r>
              <a:rPr lang="en-US" b="1" dirty="0" smtClean="0"/>
              <a:t>big </a:t>
            </a:r>
            <a:r>
              <a:rPr lang="en-US" dirty="0" smtClean="0"/>
              <a:t>and </a:t>
            </a:r>
            <a:r>
              <a:rPr lang="en-US" dirty="0"/>
              <a:t>the </a:t>
            </a:r>
            <a:r>
              <a:rPr lang="en-US" b="1" dirty="0"/>
              <a:t>analysis requirements are computationally intensive.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2657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IoT – Level 5 Example: Forest Fire Detection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b="1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00201"/>
            <a:ext cx="4038600" cy="2811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1465287"/>
            <a:ext cx="4349918" cy="31689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140" y="4616783"/>
            <a:ext cx="3962400" cy="198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4642513" y="5128334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/>
              <a:t>Sensors measure the temperature, smoke, weather</a:t>
            </a:r>
            <a:r>
              <a:rPr lang="en-US" b="1" dirty="0" smtClean="0"/>
              <a:t>, slope </a:t>
            </a:r>
            <a:r>
              <a:rPr lang="en-US" b="1" dirty="0"/>
              <a:t>of the earth, wind speed, speed of fire spread</a:t>
            </a:r>
            <a:r>
              <a:rPr lang="en-US" b="1" dirty="0" smtClean="0"/>
              <a:t>, flame </a:t>
            </a:r>
            <a:r>
              <a:rPr lang="en-US" b="1" dirty="0"/>
              <a:t>length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589381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IoT Level-6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297228" cy="4525963"/>
          </a:xfrm>
        </p:spPr>
        <p:txBody>
          <a:bodyPr>
            <a:normAutofit fontScale="55000" lnSpcReduction="20000"/>
          </a:bodyPr>
          <a:lstStyle/>
          <a:p>
            <a:pPr algn="just"/>
            <a:r>
              <a:rPr lang="en-US" dirty="0" smtClean="0"/>
              <a:t>A </a:t>
            </a:r>
            <a:r>
              <a:rPr lang="en-US" dirty="0"/>
              <a:t>level-6 IoT system </a:t>
            </a:r>
            <a:r>
              <a:rPr lang="en-US" dirty="0" smtClean="0"/>
              <a:t>has </a:t>
            </a:r>
            <a:r>
              <a:rPr lang="en-US" b="1" dirty="0" smtClean="0"/>
              <a:t>multiple </a:t>
            </a:r>
            <a:r>
              <a:rPr lang="en-US" b="1" dirty="0"/>
              <a:t>independent </a:t>
            </a:r>
            <a:r>
              <a:rPr lang="en-US" b="1" dirty="0" smtClean="0"/>
              <a:t>end nodes </a:t>
            </a:r>
            <a:r>
              <a:rPr lang="en-US" dirty="0"/>
              <a:t>that perform </a:t>
            </a:r>
            <a:r>
              <a:rPr lang="en-US" dirty="0" smtClean="0"/>
              <a:t>sensing and/or </a:t>
            </a:r>
            <a:r>
              <a:rPr lang="en-US" dirty="0"/>
              <a:t>actuation and send data </a:t>
            </a:r>
            <a:r>
              <a:rPr lang="en-US" dirty="0" smtClean="0"/>
              <a:t>to the </a:t>
            </a:r>
            <a:r>
              <a:rPr lang="en-US" dirty="0"/>
              <a:t>cloud</a:t>
            </a:r>
            <a:r>
              <a:rPr lang="en-US" dirty="0" smtClean="0"/>
              <a:t>. </a:t>
            </a:r>
          </a:p>
          <a:p>
            <a:pPr algn="just"/>
            <a:r>
              <a:rPr lang="en-US" b="1" dirty="0" smtClean="0"/>
              <a:t>Data </a:t>
            </a:r>
            <a:r>
              <a:rPr lang="en-US" b="1" dirty="0"/>
              <a:t>is stored in the cloud </a:t>
            </a:r>
            <a:r>
              <a:rPr lang="en-US" dirty="0" smtClean="0"/>
              <a:t>and the </a:t>
            </a:r>
            <a:r>
              <a:rPr lang="en-US" b="1" dirty="0"/>
              <a:t>application is </a:t>
            </a:r>
            <a:r>
              <a:rPr lang="en-US" b="1" dirty="0" smtClean="0"/>
              <a:t>cloud-based</a:t>
            </a:r>
            <a:r>
              <a:rPr lang="en-US" dirty="0" smtClean="0"/>
              <a:t>.</a:t>
            </a:r>
          </a:p>
          <a:p>
            <a:pPr algn="just"/>
            <a:r>
              <a:rPr lang="en-US" dirty="0" smtClean="0"/>
              <a:t>The </a:t>
            </a:r>
            <a:r>
              <a:rPr lang="en-US" b="1" dirty="0"/>
              <a:t>analytics </a:t>
            </a:r>
            <a:r>
              <a:rPr lang="en-US" dirty="0" smtClean="0"/>
              <a:t>component analyzes </a:t>
            </a:r>
            <a:r>
              <a:rPr lang="en-US" dirty="0"/>
              <a:t>the data and stores </a:t>
            </a:r>
            <a:r>
              <a:rPr lang="en-US" dirty="0" smtClean="0"/>
              <a:t>the results </a:t>
            </a:r>
            <a:r>
              <a:rPr lang="en-US" dirty="0"/>
              <a:t>in the </a:t>
            </a:r>
            <a:r>
              <a:rPr lang="en-US" b="1" dirty="0"/>
              <a:t>cloud </a:t>
            </a:r>
            <a:r>
              <a:rPr lang="en-US" b="1" dirty="0" smtClean="0"/>
              <a:t>database</a:t>
            </a:r>
            <a:r>
              <a:rPr lang="en-US" dirty="0" smtClean="0"/>
              <a:t>.</a:t>
            </a:r>
          </a:p>
          <a:p>
            <a:pPr algn="just"/>
            <a:r>
              <a:rPr lang="en-US" dirty="0" smtClean="0"/>
              <a:t>The </a:t>
            </a:r>
            <a:r>
              <a:rPr lang="en-US" dirty="0"/>
              <a:t>results are visualized </a:t>
            </a:r>
            <a:r>
              <a:rPr lang="en-US" dirty="0" smtClean="0"/>
              <a:t>with the </a:t>
            </a:r>
            <a:r>
              <a:rPr lang="en-US" dirty="0"/>
              <a:t>cloud-based </a:t>
            </a:r>
            <a:r>
              <a:rPr lang="en-US" dirty="0" smtClean="0"/>
              <a:t>application.</a:t>
            </a:r>
          </a:p>
          <a:p>
            <a:pPr algn="just"/>
            <a:r>
              <a:rPr lang="en-US" dirty="0" smtClean="0"/>
              <a:t>The </a:t>
            </a:r>
            <a:r>
              <a:rPr lang="en-US" b="1" dirty="0"/>
              <a:t>centralized controller </a:t>
            </a:r>
            <a:r>
              <a:rPr lang="en-US" dirty="0" smtClean="0"/>
              <a:t>is aware </a:t>
            </a:r>
            <a:r>
              <a:rPr lang="en-US" dirty="0"/>
              <a:t>of the status of all the </a:t>
            </a:r>
            <a:r>
              <a:rPr lang="en-US" dirty="0" smtClean="0"/>
              <a:t>end nodes </a:t>
            </a:r>
            <a:r>
              <a:rPr lang="en-US" dirty="0"/>
              <a:t>and </a:t>
            </a:r>
            <a:r>
              <a:rPr lang="en-US" b="1" dirty="0"/>
              <a:t>sends </a:t>
            </a:r>
            <a:r>
              <a:rPr lang="en-US" b="1" dirty="0" smtClean="0"/>
              <a:t>control commands </a:t>
            </a:r>
            <a:r>
              <a:rPr lang="en-US" b="1" dirty="0"/>
              <a:t>to the nodes</a:t>
            </a:r>
            <a:r>
              <a:rPr lang="en-US" dirty="0"/>
              <a:t>.</a:t>
            </a:r>
            <a:endParaRPr 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7422" y="1828800"/>
            <a:ext cx="5226342" cy="41910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85696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IoT – Level 6 </a:t>
            </a:r>
            <a:r>
              <a:rPr lang="en-US" dirty="0" err="1"/>
              <a:t>Example:Weather</a:t>
            </a:r>
            <a:r>
              <a:rPr lang="en-US" dirty="0"/>
              <a:t> Monitoring System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AutoShape 2" descr="https://hackster.imgix.net/uploads/attachments/755479/best-home-weather-station-reviews_Zc43RKGFrr.jpg?auto=compress&amp;w=900&amp;h=675&amp;fit=min&amp;fm=jpg"/>
          <p:cNvSpPr>
            <a:spLocks noChangeAspect="1" noChangeArrowheads="1"/>
          </p:cNvSpPr>
          <p:nvPr/>
        </p:nvSpPr>
        <p:spPr bwMode="auto">
          <a:xfrm>
            <a:off x="155575" y="-1690688"/>
            <a:ext cx="4695825" cy="3524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600200"/>
            <a:ext cx="6115050" cy="4586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6691668" y="1600200"/>
            <a:ext cx="2452332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u="sng" dirty="0">
                <a:solidFill>
                  <a:srgbClr val="0070C0"/>
                </a:solidFill>
              </a:rPr>
              <a:t>Sensors used</a:t>
            </a:r>
          </a:p>
          <a:p>
            <a:endParaRPr lang="en-US" b="1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b="1" dirty="0" smtClean="0"/>
              <a:t>Wind </a:t>
            </a:r>
            <a:r>
              <a:rPr lang="en-US" b="1" dirty="0"/>
              <a:t>speed and direction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b="1" dirty="0"/>
              <a:t>Solar radiation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b="1" dirty="0"/>
              <a:t>Temperature (air, water, soil)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b="1" dirty="0"/>
              <a:t>Relative humidity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b="1" dirty="0" smtClean="0"/>
              <a:t>Precipitation</a:t>
            </a:r>
            <a:endParaRPr lang="en-US" b="1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b="1" dirty="0"/>
              <a:t>Snow depth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b="1" dirty="0"/>
              <a:t>Barometric pressure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b="1" dirty="0"/>
              <a:t>Soil moisture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7420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Thank You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690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8956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IoT Levels and Deployment Templates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1882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 of IoT Stack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472" y="2105379"/>
            <a:ext cx="9048547" cy="3514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28589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IoT Levels and Deployment Templates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US" dirty="0"/>
              <a:t>An IoT system comprises the following components:</a:t>
            </a:r>
          </a:p>
          <a:p>
            <a:pPr marL="0" indent="0" algn="just">
              <a:buNone/>
            </a:pPr>
            <a:r>
              <a:rPr lang="en-US" b="1" dirty="0">
                <a:solidFill>
                  <a:srgbClr val="FF0000"/>
                </a:solidFill>
              </a:rPr>
              <a:t>Device, Resource, Controller Service, Database, Web service, </a:t>
            </a:r>
            <a:r>
              <a:rPr lang="en-US" b="1" dirty="0" smtClean="0">
                <a:solidFill>
                  <a:srgbClr val="FF0000"/>
                </a:solidFill>
              </a:rPr>
              <a:t>Analysis Component </a:t>
            </a:r>
            <a:r>
              <a:rPr lang="en-US" dirty="0">
                <a:solidFill>
                  <a:srgbClr val="FF0000"/>
                </a:solidFill>
              </a:rPr>
              <a:t>and </a:t>
            </a:r>
            <a:r>
              <a:rPr lang="en-US" b="1" dirty="0">
                <a:solidFill>
                  <a:srgbClr val="FF0000"/>
                </a:solidFill>
              </a:rPr>
              <a:t>Application.</a:t>
            </a:r>
          </a:p>
          <a:p>
            <a:pPr marL="0" indent="0">
              <a:buNone/>
            </a:pPr>
            <a:endParaRPr lang="en-US" sz="5100" b="1" dirty="0" smtClean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sz="5100" b="1" dirty="0" smtClean="0">
                <a:solidFill>
                  <a:srgbClr val="0070C0"/>
                </a:solidFill>
              </a:rPr>
              <a:t>Device </a:t>
            </a:r>
            <a:r>
              <a:rPr lang="en-US" sz="5100" b="1" dirty="0">
                <a:solidFill>
                  <a:srgbClr val="0070C0"/>
                </a:solidFill>
              </a:rPr>
              <a:t>:</a:t>
            </a:r>
          </a:p>
          <a:p>
            <a:pPr marL="0" indent="0" algn="just">
              <a:buNone/>
            </a:pPr>
            <a:r>
              <a:rPr lang="en-US" dirty="0" smtClean="0"/>
              <a:t>	An </a:t>
            </a:r>
            <a:r>
              <a:rPr lang="en-US" dirty="0"/>
              <a:t>IoT device </a:t>
            </a:r>
            <a:r>
              <a:rPr lang="en-US" sz="3800" dirty="0"/>
              <a:t>allows</a:t>
            </a:r>
            <a:r>
              <a:rPr lang="en-US" dirty="0"/>
              <a:t> identification, remote sensing, </a:t>
            </a:r>
            <a:r>
              <a:rPr lang="en-US" dirty="0" smtClean="0"/>
              <a:t>remote monitoring </a:t>
            </a:r>
            <a:r>
              <a:rPr lang="en-US" dirty="0"/>
              <a:t>capabilities.</a:t>
            </a:r>
          </a:p>
          <a:p>
            <a:pPr marL="0" indent="0">
              <a:buNone/>
            </a:pPr>
            <a:r>
              <a:rPr lang="en-US" sz="5900" b="1" dirty="0">
                <a:solidFill>
                  <a:srgbClr val="0070C0"/>
                </a:solidFill>
              </a:rPr>
              <a:t>Resource:</a:t>
            </a:r>
          </a:p>
          <a:p>
            <a:pPr marL="0" indent="0">
              <a:buNone/>
            </a:pPr>
            <a:r>
              <a:rPr lang="en-US" dirty="0" smtClean="0"/>
              <a:t>	Software </a:t>
            </a:r>
            <a:r>
              <a:rPr lang="en-US" dirty="0"/>
              <a:t>components on the IoT device </a:t>
            </a:r>
            <a:r>
              <a:rPr lang="en-US" dirty="0" smtClean="0"/>
              <a:t>for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-accessing</a:t>
            </a:r>
            <a:r>
              <a:rPr lang="en-US" dirty="0"/>
              <a:t>, processing and storing sensor information,</a:t>
            </a:r>
          </a:p>
          <a:p>
            <a:pPr marL="0" indent="0">
              <a:buNone/>
            </a:pPr>
            <a:r>
              <a:rPr lang="en-US" dirty="0" smtClean="0"/>
              <a:t>		-</a:t>
            </a:r>
            <a:r>
              <a:rPr lang="en-US" dirty="0"/>
              <a:t>controlling actuators connected to the device.</a:t>
            </a:r>
          </a:p>
          <a:p>
            <a:pPr marL="0" indent="0">
              <a:buNone/>
            </a:pPr>
            <a:r>
              <a:rPr lang="en-US" dirty="0" smtClean="0"/>
              <a:t>		- </a:t>
            </a:r>
            <a:r>
              <a:rPr lang="en-US" dirty="0"/>
              <a:t>enabling network access for the device.</a:t>
            </a:r>
          </a:p>
          <a:p>
            <a:pPr marL="0" indent="0">
              <a:buNone/>
            </a:pPr>
            <a:r>
              <a:rPr lang="en-US" sz="5900" b="1" dirty="0">
                <a:solidFill>
                  <a:srgbClr val="0070C0"/>
                </a:solidFill>
              </a:rPr>
              <a:t>Controller Service</a:t>
            </a:r>
            <a:r>
              <a:rPr lang="en-US" sz="5900" dirty="0" smtClean="0">
                <a:solidFill>
                  <a:srgbClr val="0070C0"/>
                </a:solidFill>
              </a:rPr>
              <a:t>:</a:t>
            </a:r>
          </a:p>
          <a:p>
            <a:pPr marL="0" indent="0" algn="just">
              <a:buNone/>
            </a:pPr>
            <a:r>
              <a:rPr lang="en-US" dirty="0"/>
              <a:t>	</a:t>
            </a:r>
            <a:r>
              <a:rPr lang="en-US" dirty="0" smtClean="0"/>
              <a:t>Controller </a:t>
            </a:r>
            <a:r>
              <a:rPr lang="en-US" dirty="0"/>
              <a:t>service is a native service that runs on the device and </a:t>
            </a:r>
            <a:r>
              <a:rPr lang="en-US" dirty="0" smtClean="0"/>
              <a:t>interacts with </a:t>
            </a:r>
            <a:r>
              <a:rPr lang="en-US" dirty="0"/>
              <a:t>the web services.</a:t>
            </a:r>
          </a:p>
          <a:p>
            <a:pPr marL="0" indent="0" algn="just">
              <a:buNone/>
            </a:pPr>
            <a:r>
              <a:rPr lang="en-US" dirty="0"/>
              <a:t>	</a:t>
            </a:r>
            <a:r>
              <a:rPr lang="en-US" dirty="0" smtClean="0"/>
              <a:t>It </a:t>
            </a:r>
            <a:r>
              <a:rPr lang="en-US" dirty="0"/>
              <a:t>sends data from the device to the web service and receives </a:t>
            </a:r>
            <a:r>
              <a:rPr lang="en-US" dirty="0" smtClean="0"/>
              <a:t>commands from </a:t>
            </a:r>
            <a:r>
              <a:rPr lang="en-US" dirty="0"/>
              <a:t>the application (via web services) for controlling the device.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2035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pPr marL="0" indent="0" algn="just">
              <a:buNone/>
            </a:pPr>
            <a:r>
              <a:rPr lang="en-US" sz="5900" b="1" dirty="0">
                <a:solidFill>
                  <a:srgbClr val="0070C0"/>
                </a:solidFill>
              </a:rPr>
              <a:t>Database:</a:t>
            </a:r>
          </a:p>
          <a:p>
            <a:pPr marL="0" indent="0" algn="just">
              <a:buNone/>
            </a:pPr>
            <a:r>
              <a:rPr lang="en-US" dirty="0"/>
              <a:t>• </a:t>
            </a:r>
            <a:r>
              <a:rPr lang="en-US" sz="3800" dirty="0"/>
              <a:t>Database can be either local or in the cloud and stores the </a:t>
            </a:r>
            <a:r>
              <a:rPr lang="en-US" sz="3800" dirty="0"/>
              <a:t>data generated </a:t>
            </a:r>
            <a:r>
              <a:rPr lang="en-US" sz="3800" dirty="0"/>
              <a:t>by the IoT device.</a:t>
            </a:r>
          </a:p>
          <a:p>
            <a:pPr marL="0" indent="0" algn="just">
              <a:buNone/>
            </a:pPr>
            <a:r>
              <a:rPr lang="en-US" sz="5900" b="1" dirty="0">
                <a:solidFill>
                  <a:srgbClr val="0070C0"/>
                </a:solidFill>
              </a:rPr>
              <a:t>Web Service:</a:t>
            </a:r>
          </a:p>
          <a:p>
            <a:pPr marL="0" indent="0" algn="just">
              <a:buNone/>
            </a:pPr>
            <a:r>
              <a:rPr lang="en-US" dirty="0"/>
              <a:t>•</a:t>
            </a:r>
            <a:r>
              <a:rPr lang="en-US" sz="3800" dirty="0"/>
              <a:t>Web services serve as a link between the IoT device, application</a:t>
            </a:r>
            <a:r>
              <a:rPr lang="en-US" sz="3800" dirty="0"/>
              <a:t>, database </a:t>
            </a:r>
            <a:r>
              <a:rPr lang="en-US" sz="3800" dirty="0"/>
              <a:t>and analysis components.</a:t>
            </a:r>
          </a:p>
          <a:p>
            <a:pPr marL="0" indent="0" algn="just">
              <a:buNone/>
            </a:pPr>
            <a:r>
              <a:rPr lang="en-US" sz="3800" dirty="0"/>
              <a:t>•It can be implemented using HTTP and REST principles (</a:t>
            </a:r>
            <a:r>
              <a:rPr lang="en-US" sz="3800" dirty="0"/>
              <a:t>REST service</a:t>
            </a:r>
            <a:r>
              <a:rPr lang="en-US" sz="3800" dirty="0"/>
              <a:t>) or using </a:t>
            </a:r>
            <a:r>
              <a:rPr lang="en-US" sz="3800" dirty="0" err="1"/>
              <a:t>theWebSocket</a:t>
            </a:r>
            <a:r>
              <a:rPr lang="en-US" sz="3800" dirty="0"/>
              <a:t> protocol (</a:t>
            </a:r>
            <a:r>
              <a:rPr lang="en-US" sz="3800" dirty="0" err="1"/>
              <a:t>WebSocket</a:t>
            </a:r>
            <a:r>
              <a:rPr lang="en-US" sz="3800" dirty="0"/>
              <a:t> service).</a:t>
            </a:r>
          </a:p>
          <a:p>
            <a:pPr marL="0" indent="0" algn="just">
              <a:buNone/>
            </a:pPr>
            <a:r>
              <a:rPr lang="en-US" sz="5900" b="1" dirty="0">
                <a:solidFill>
                  <a:srgbClr val="0070C0"/>
                </a:solidFill>
              </a:rPr>
              <a:t>Analysis Component:</a:t>
            </a:r>
          </a:p>
          <a:p>
            <a:pPr marL="0" indent="0" algn="just">
              <a:buNone/>
            </a:pPr>
            <a:r>
              <a:rPr lang="en-US" dirty="0"/>
              <a:t>• </a:t>
            </a:r>
            <a:r>
              <a:rPr lang="en-US" sz="3800" dirty="0"/>
              <a:t>Analysis Component is responsible for analyzing the IoT data </a:t>
            </a:r>
            <a:r>
              <a:rPr lang="en-US" sz="3800" dirty="0"/>
              <a:t>and generating </a:t>
            </a:r>
            <a:r>
              <a:rPr lang="en-US" sz="3800" dirty="0"/>
              <a:t>results in a form that is easy for the user to understand.</a:t>
            </a:r>
          </a:p>
          <a:p>
            <a:pPr marL="0" indent="0" algn="just">
              <a:buNone/>
            </a:pPr>
            <a:r>
              <a:rPr lang="en-US" sz="5900" b="1" dirty="0">
                <a:solidFill>
                  <a:srgbClr val="0070C0"/>
                </a:solidFill>
              </a:rPr>
              <a:t>Application:</a:t>
            </a:r>
          </a:p>
          <a:p>
            <a:pPr marL="0" indent="0" algn="just">
              <a:buNone/>
            </a:pPr>
            <a:r>
              <a:rPr lang="en-US" dirty="0"/>
              <a:t>• </a:t>
            </a:r>
            <a:r>
              <a:rPr lang="en-US" sz="3800" dirty="0"/>
              <a:t>IoT applications provide an interface that the users can use </a:t>
            </a:r>
            <a:r>
              <a:rPr lang="en-US" sz="3800" dirty="0" smtClean="0"/>
              <a:t>to control </a:t>
            </a:r>
            <a:r>
              <a:rPr lang="en-US" sz="3800" dirty="0"/>
              <a:t>and monitor various aspects of the IoT system.</a:t>
            </a:r>
          </a:p>
          <a:p>
            <a:pPr marL="0" indent="0" algn="just">
              <a:buNone/>
            </a:pPr>
            <a:r>
              <a:rPr lang="en-US" sz="3800" dirty="0"/>
              <a:t>• Applications also allow users to view the system status and </a:t>
            </a:r>
            <a:r>
              <a:rPr lang="en-US" sz="3800" dirty="0" smtClean="0"/>
              <a:t>the processed </a:t>
            </a:r>
            <a:r>
              <a:rPr lang="en-US" sz="3800" dirty="0"/>
              <a:t>data.</a:t>
            </a:r>
            <a:endParaRPr lang="en-US" sz="3800" dirty="0"/>
          </a:p>
        </p:txBody>
      </p:sp>
    </p:spTree>
    <p:extLst>
      <p:ext uri="{BB962C8B-B14F-4D97-AF65-F5344CB8AC3E}">
        <p14:creationId xmlns:p14="http://schemas.microsoft.com/office/powerpoint/2010/main" val="1616450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IoT Level-1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191000" cy="4525963"/>
          </a:xfrm>
        </p:spPr>
        <p:txBody>
          <a:bodyPr>
            <a:normAutofit fontScale="77500" lnSpcReduction="20000"/>
          </a:bodyPr>
          <a:lstStyle/>
          <a:p>
            <a:pPr algn="just"/>
            <a:r>
              <a:rPr lang="en-US" dirty="0"/>
              <a:t>A level-1 IoT system has </a:t>
            </a:r>
            <a:r>
              <a:rPr lang="en-US" dirty="0" smtClean="0"/>
              <a:t>a single </a:t>
            </a:r>
            <a:r>
              <a:rPr lang="en-US" dirty="0"/>
              <a:t>node/device </a:t>
            </a:r>
            <a:r>
              <a:rPr lang="en-US" dirty="0" smtClean="0"/>
              <a:t>that performs </a:t>
            </a:r>
            <a:r>
              <a:rPr lang="en-US" dirty="0"/>
              <a:t>sensing </a:t>
            </a:r>
            <a:r>
              <a:rPr lang="en-US" dirty="0" smtClean="0"/>
              <a:t>and/or actuation</a:t>
            </a:r>
            <a:r>
              <a:rPr lang="en-US" dirty="0"/>
              <a:t>, stores data</a:t>
            </a:r>
            <a:r>
              <a:rPr lang="en-US" dirty="0" smtClean="0"/>
              <a:t>, performs </a:t>
            </a:r>
            <a:r>
              <a:rPr lang="en-US" dirty="0"/>
              <a:t>analysis and </a:t>
            </a:r>
            <a:r>
              <a:rPr lang="en-US" dirty="0" smtClean="0"/>
              <a:t>hosts the application</a:t>
            </a:r>
          </a:p>
          <a:p>
            <a:pPr algn="just"/>
            <a:r>
              <a:rPr lang="en-US" dirty="0" smtClean="0"/>
              <a:t>Level-1 </a:t>
            </a:r>
            <a:r>
              <a:rPr lang="en-US" dirty="0"/>
              <a:t>IoT systems </a:t>
            </a:r>
            <a:r>
              <a:rPr lang="en-US" dirty="0" smtClean="0"/>
              <a:t>are suitable </a:t>
            </a:r>
            <a:r>
              <a:rPr lang="en-US" dirty="0"/>
              <a:t>for modeling </a:t>
            </a:r>
            <a:r>
              <a:rPr lang="en-US" dirty="0" smtClean="0"/>
              <a:t>low cost and low-complexity solutions </a:t>
            </a:r>
            <a:r>
              <a:rPr lang="en-US" dirty="0"/>
              <a:t>where the </a:t>
            </a:r>
            <a:r>
              <a:rPr lang="en-US" dirty="0" smtClean="0"/>
              <a:t>data involved </a:t>
            </a:r>
            <a:r>
              <a:rPr lang="en-US" dirty="0"/>
              <a:t>is not big and </a:t>
            </a:r>
            <a:r>
              <a:rPr lang="en-US" dirty="0" smtClean="0"/>
              <a:t>the analysis </a:t>
            </a:r>
            <a:r>
              <a:rPr lang="en-US" dirty="0"/>
              <a:t>requirements </a:t>
            </a:r>
            <a:r>
              <a:rPr lang="en-US" dirty="0" smtClean="0"/>
              <a:t>are not computationally intensive</a:t>
            </a:r>
            <a:r>
              <a:rPr lang="en-US" dirty="0"/>
              <a:t>.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250" y="1219199"/>
            <a:ext cx="4476750" cy="5210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42060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IoT – Level 1 Example : Home Automation System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8785" y="1524000"/>
            <a:ext cx="6324600" cy="4759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1333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IoT </a:t>
            </a:r>
            <a:r>
              <a:rPr lang="en-US" b="1" dirty="0" smtClean="0"/>
              <a:t>Level-2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810000" cy="4525963"/>
          </a:xfrm>
        </p:spPr>
        <p:txBody>
          <a:bodyPr>
            <a:normAutofit fontScale="70000" lnSpcReduction="20000"/>
          </a:bodyPr>
          <a:lstStyle/>
          <a:p>
            <a:pPr algn="just"/>
            <a:r>
              <a:rPr lang="en-US" dirty="0"/>
              <a:t>A level-2 IoT system has a </a:t>
            </a:r>
            <a:r>
              <a:rPr lang="en-US" b="1" dirty="0" smtClean="0"/>
              <a:t>single node </a:t>
            </a:r>
            <a:r>
              <a:rPr lang="en-US" dirty="0"/>
              <a:t>that performs sensing </a:t>
            </a:r>
            <a:r>
              <a:rPr lang="en-US" dirty="0" smtClean="0"/>
              <a:t>and/or actuation </a:t>
            </a:r>
            <a:r>
              <a:rPr lang="en-US" dirty="0"/>
              <a:t>and </a:t>
            </a:r>
            <a:r>
              <a:rPr lang="en-US" b="1" dirty="0"/>
              <a:t>local analysis</a:t>
            </a:r>
            <a:r>
              <a:rPr lang="en-US" dirty="0" smtClean="0"/>
              <a:t>. </a:t>
            </a:r>
            <a:r>
              <a:rPr lang="en-US" b="1" dirty="0" smtClean="0"/>
              <a:t>Data </a:t>
            </a:r>
            <a:r>
              <a:rPr lang="en-US" b="1" dirty="0"/>
              <a:t>is stored in the cloud </a:t>
            </a:r>
            <a:r>
              <a:rPr lang="en-US" dirty="0"/>
              <a:t>and </a:t>
            </a:r>
            <a:r>
              <a:rPr lang="en-US" dirty="0" smtClean="0"/>
              <a:t>the </a:t>
            </a:r>
            <a:r>
              <a:rPr lang="en-US" b="1" dirty="0" smtClean="0"/>
              <a:t>application </a:t>
            </a:r>
            <a:r>
              <a:rPr lang="en-US" b="1" dirty="0"/>
              <a:t>is usually </a:t>
            </a:r>
            <a:r>
              <a:rPr lang="en-US" b="1" dirty="0" smtClean="0"/>
              <a:t>cloud-based</a:t>
            </a:r>
            <a:r>
              <a:rPr lang="en-US" dirty="0" smtClean="0"/>
              <a:t>.</a:t>
            </a:r>
          </a:p>
          <a:p>
            <a:pPr algn="just"/>
            <a:r>
              <a:rPr lang="en-US" dirty="0" smtClean="0"/>
              <a:t>Level-2 </a:t>
            </a:r>
            <a:r>
              <a:rPr lang="en-US" dirty="0"/>
              <a:t>IoT systems are suitable </a:t>
            </a:r>
            <a:r>
              <a:rPr lang="en-US" dirty="0" smtClean="0"/>
              <a:t>for solutions </a:t>
            </a:r>
            <a:r>
              <a:rPr lang="en-US" dirty="0"/>
              <a:t>where the </a:t>
            </a:r>
            <a:r>
              <a:rPr lang="en-US" b="1" dirty="0"/>
              <a:t>data involved </a:t>
            </a:r>
            <a:r>
              <a:rPr lang="en-US" b="1" dirty="0" smtClean="0"/>
              <a:t>is big</a:t>
            </a:r>
            <a:r>
              <a:rPr lang="en-US" dirty="0"/>
              <a:t>; however, the </a:t>
            </a:r>
            <a:r>
              <a:rPr lang="en-US" b="1" dirty="0"/>
              <a:t>primary </a:t>
            </a:r>
            <a:r>
              <a:rPr lang="en-US" b="1" dirty="0" smtClean="0"/>
              <a:t>analysis </a:t>
            </a:r>
            <a:r>
              <a:rPr lang="en-US" dirty="0" smtClean="0"/>
              <a:t>requirement </a:t>
            </a:r>
            <a:r>
              <a:rPr lang="en-US" dirty="0"/>
              <a:t>is </a:t>
            </a:r>
            <a:r>
              <a:rPr lang="en-US" b="1" dirty="0"/>
              <a:t>not </a:t>
            </a:r>
            <a:r>
              <a:rPr lang="en-US" b="1" dirty="0" smtClean="0"/>
              <a:t>computationally intensive </a:t>
            </a:r>
            <a:r>
              <a:rPr lang="en-US" dirty="0"/>
              <a:t>and can be done locally.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1323975"/>
            <a:ext cx="4714875" cy="5534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19662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IoT – Level 2 Example: Smart Irrigation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905000"/>
            <a:ext cx="8117162" cy="3595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91669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164</TotalTime>
  <Words>698</Words>
  <Application>Microsoft Office PowerPoint</Application>
  <PresentationFormat>On-screen Show (4:3)</PresentationFormat>
  <Paragraphs>76</Paragraphs>
  <Slides>18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Office Theme</vt:lpstr>
      <vt:lpstr>15CSE480  Internet of Things Lecture -8</vt:lpstr>
      <vt:lpstr>IoT Levels and Deployment Templates</vt:lpstr>
      <vt:lpstr>Summary of IoT Stack</vt:lpstr>
      <vt:lpstr>IoT Levels and Deployment Templates</vt:lpstr>
      <vt:lpstr>PowerPoint Presentation</vt:lpstr>
      <vt:lpstr>IoT Level-1</vt:lpstr>
      <vt:lpstr>IoT – Level 1 Example : Home Automation System</vt:lpstr>
      <vt:lpstr>IoT Level-2</vt:lpstr>
      <vt:lpstr>IoT – Level 2 Example: Smart Irrigation</vt:lpstr>
      <vt:lpstr>IoT Level-3</vt:lpstr>
      <vt:lpstr>IoT – Level 3 Example: Tracking Package Handling</vt:lpstr>
      <vt:lpstr>IoT Level-4</vt:lpstr>
      <vt:lpstr>IoT – Level 4 Example: Noise Monitoring</vt:lpstr>
      <vt:lpstr>IoT Level-5</vt:lpstr>
      <vt:lpstr>IoT – Level 5 Example: Forest Fire Detection</vt:lpstr>
      <vt:lpstr>IoT Level-6</vt:lpstr>
      <vt:lpstr>IoT – Level 6 Example:Weather Monitoring System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IoT Stack</dc:title>
  <dc:creator>admin</dc:creator>
  <cp:lastModifiedBy>admin</cp:lastModifiedBy>
  <cp:revision>30</cp:revision>
  <dcterms:created xsi:type="dcterms:W3CDTF">2020-07-30T17:10:10Z</dcterms:created>
  <dcterms:modified xsi:type="dcterms:W3CDTF">2020-08-03T18:03:19Z</dcterms:modified>
</cp:coreProperties>
</file>